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12192000" cy="6858000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5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tags" Target="tags/tag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4-05-07 at 20.32.48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12531" y="349554"/>
            <a:ext cx="5302036" cy="22925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12530" y="3344022"/>
            <a:ext cx="5302036" cy="1752600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85C3CB-DC7A-6049-BBDD-272B9F39FB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88284"/>
            <a:ext cx="12192000" cy="126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169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4-05-07 at 20.32.2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1871" y="779041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BE1F7B-55CD-B44A-9C4F-211EF18164C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0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5-07 at 20.32.37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95E27D7-7E13-224D-A1D9-B910E37AEDF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941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492C93E-4EB6-8E49-A0DF-A35760B05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824" y="253697"/>
            <a:ext cx="9694353" cy="1143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070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1717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26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6"/>
            <a:ext cx="5386917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6"/>
            <a:ext cx="5389033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688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129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636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1535718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74970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697769"/>
            <a:ext cx="4011084" cy="33455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83945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6467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5544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8046" y="274638"/>
            <a:ext cx="969435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DA7787-4497-2141-9D1D-1220B7275E8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95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harmasug.org/us/2020/cfp.html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822DF-D98C-4DFE-8FC7-A1B8E915AAF6}"/>
              </a:ext>
            </a:extLst>
          </p:cNvPr>
          <p:cNvSpPr txBox="1">
            <a:spLocks/>
          </p:cNvSpPr>
          <p:nvPr/>
        </p:nvSpPr>
        <p:spPr bwMode="auto">
          <a:xfrm>
            <a:off x="1750523" y="418696"/>
            <a:ext cx="568285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6849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06450" algn="l"/>
              </a:tabLst>
              <a:defRPr sz="1650" b="1" baseline="0">
                <a:solidFill>
                  <a:schemeClr val="accent1"/>
                </a:solidFill>
                <a:latin typeface="+mj-lt"/>
                <a:ea typeface="Arial Unicode MS" pitchFamily="34" charset="-128"/>
                <a:cs typeface="Arial Unicode MS" pitchFamily="34" charset="-128"/>
              </a:defRPr>
            </a:lvl1pPr>
            <a:lvl2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2pPr>
            <a:lvl3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3pPr>
            <a:lvl4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4pPr>
            <a:lvl5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5pPr>
            <a:lvl6pPr marL="349748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6pPr>
            <a:lvl7pPr marL="6994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7pPr>
            <a:lvl8pPr marL="104924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8pPr>
            <a:lvl9pPr marL="13989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sz="1500" kern="0" dirty="0">
                <a:solidFill>
                  <a:prstClr val="black"/>
                </a:solidFill>
                <a:latin typeface="Arial"/>
              </a:rPr>
              <a:t>Test Data Factory project</a:t>
            </a:r>
          </a:p>
          <a:p>
            <a:pPr>
              <a:defRPr/>
            </a:pPr>
            <a:r>
              <a:rPr lang="en-US" sz="1500" i="1" kern="0" dirty="0">
                <a:solidFill>
                  <a:prstClr val="black"/>
                </a:solidFill>
                <a:latin typeface="Arial"/>
              </a:rPr>
              <a:t>Standard Analysis &amp; Code Sharing Working Group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A4D89B6-AEED-4C99-98DC-880A13ADBB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0628872"/>
              </p:ext>
            </p:extLst>
          </p:nvPr>
        </p:nvGraphicFramePr>
        <p:xfrm>
          <a:off x="1750522" y="1856972"/>
          <a:ext cx="8458200" cy="2656840"/>
        </p:xfrm>
        <a:graphic>
          <a:graphicData uri="http://schemas.openxmlformats.org/drawingml/2006/table">
            <a:tbl>
              <a:tblPr firstRow="1" bandRow="1"/>
              <a:tblGrid>
                <a:gridCol w="1585653">
                  <a:extLst>
                    <a:ext uri="{9D8B030D-6E8A-4147-A177-3AD203B41FA5}">
                      <a16:colId xmlns:a16="http://schemas.microsoft.com/office/drawing/2014/main" val="1590689705"/>
                    </a:ext>
                  </a:extLst>
                </a:gridCol>
                <a:gridCol w="448887">
                  <a:extLst>
                    <a:ext uri="{9D8B030D-6E8A-4147-A177-3AD203B41FA5}">
                      <a16:colId xmlns:a16="http://schemas.microsoft.com/office/drawing/2014/main" val="1747199665"/>
                    </a:ext>
                  </a:extLst>
                </a:gridCol>
                <a:gridCol w="6423660">
                  <a:extLst>
                    <a:ext uri="{9D8B030D-6E8A-4147-A177-3AD203B41FA5}">
                      <a16:colId xmlns:a16="http://schemas.microsoft.com/office/drawing/2014/main" val="482514925"/>
                    </a:ext>
                  </a:extLst>
                </a:gridCol>
              </a:tblGrid>
              <a:tr h="280035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l"/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Project Parameter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Status</a:t>
                      </a:r>
                    </a:p>
                    <a:p>
                      <a:pPr algn="ctr"/>
                      <a:endParaRPr lang="en-US" sz="600" b="0" i="1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For Red/Amber</a:t>
                      </a:r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 status, provide a succinct commentary</a:t>
                      </a:r>
                      <a:endParaRPr lang="en-US" sz="800" b="0" i="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7475645"/>
                  </a:ext>
                </a:extLst>
              </a:tr>
              <a:tr h="62103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Project Outcomes/Objective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Will project/workstream deliver expected / previously agreed outcomes?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TDF Implementation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"Minimum Viable" study database defined – "</a:t>
                      </a:r>
                    </a:p>
                    <a:p>
                      <a:pPr marL="628650" marR="0" lvl="1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Required" + judiciously selected "Expected" vars </a:t>
                      </a:r>
                    </a:p>
                    <a:p>
                      <a:pPr marL="628650" marR="0" lvl="1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in 11 SDTM domains: dm, ae, ds,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mh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, cm, ex,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lb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, vs,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ts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, ta, tv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SAS/R code on hold, as José momentum is more effective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Collaboration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Project re-defined to incorporate Jose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Lacal’s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python synthetic database engine, SME TDF team guidance, and potential hosted web interface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TrialDesignMatrix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workbook designer/developer group to join a TDF discussion in Mar. 2020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236795"/>
                  </a:ext>
                </a:extLst>
              </a:tr>
              <a:tr h="31727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Budget &amp; Schedule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Meet timelines for planned deliverables?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Jose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Lacal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, oriented the TDF team to his Synthetic Database Engine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7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1F497D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Collaboration with TDF team to re -define project based on his python engine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7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1F497D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Jose drafted Project Requirements, and the team have review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3221071"/>
                  </a:ext>
                </a:extLst>
              </a:tr>
              <a:tr h="51816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Resources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Does project/workstream have sufficient resource to deliver to current plan?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00" i="1" baseline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Coordinate recruitment with SA&amp;C and Working Groups overall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Add Python recruitment, CDISC SDTM/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ADaM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expertise to support new </a:t>
                      </a:r>
                      <a:r>
                        <a:rPr lang="en-US" sz="700" i="1" baseline="0">
                          <a:solidFill>
                            <a:schemeClr val="tx2"/>
                          </a:solidFill>
                        </a:rPr>
                        <a:t>project direction</a:t>
                      </a:r>
                      <a:endParaRPr lang="en-US" sz="700" i="1" baseline="0" dirty="0">
                        <a:solidFill>
                          <a:schemeClr val="tx2"/>
                        </a:solidFill>
                      </a:endParaRP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PhUSE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US Connect – contribute TDF content to SA&amp;C WG submission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PharmaSUG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– TDF Paper/e-Poster </a:t>
                      </a:r>
                      <a:r>
                        <a:rPr lang="en-US" sz="700" b="1" i="1" baseline="0" dirty="0">
                          <a:solidFill>
                            <a:schemeClr val="tx2"/>
                          </a:solidFill>
                        </a:rPr>
                        <a:t>submitted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PhUSE CSS – Poster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CDISC Interchange – Poster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544F40"/>
                      </a:solidFill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8161656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409FB079-8472-491C-8226-F139CD13740A}"/>
              </a:ext>
            </a:extLst>
          </p:cNvPr>
          <p:cNvSpPr/>
          <p:nvPr/>
        </p:nvSpPr>
        <p:spPr>
          <a:xfrm>
            <a:off x="1750524" y="1106509"/>
            <a:ext cx="8458199" cy="68911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Key Achievements This Quarter 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José </a:t>
            </a:r>
            <a:r>
              <a:rPr lang="en-US" sz="750" i="1" kern="0" dirty="0" err="1">
                <a:solidFill>
                  <a:srgbClr val="544F40"/>
                </a:solidFill>
                <a:latin typeface="Arial"/>
                <a:ea typeface="ＭＳ Ｐゴシック"/>
              </a:rPr>
              <a:t>Lacal</a:t>
            </a: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 contributes python data set generator.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Peter Schaefer contributes web interface to user configuration for José's data set engine.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TDF team bi-weekly working sessions for SME members to inform José's engine implementation, along with Peter's web front-end. Progress limited by availability </a:t>
            </a:r>
            <a:r>
              <a:rPr lang="en-US" sz="750" i="1" kern="0">
                <a:solidFill>
                  <a:srgbClr val="544F40"/>
                </a:solidFill>
                <a:latin typeface="Arial"/>
                <a:ea typeface="ＭＳ Ｐゴシック"/>
              </a:rPr>
              <a:t>of volunteers.</a:t>
            </a:r>
            <a:endParaRPr lang="en-US" sz="750" kern="0" dirty="0">
              <a:solidFill>
                <a:srgbClr val="544F40"/>
              </a:solidFill>
              <a:latin typeface="Arial"/>
              <a:ea typeface="ＭＳ Ｐゴシック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9E5017-0E4B-4C41-9DDD-059ADB68EF72}"/>
              </a:ext>
            </a:extLst>
          </p:cNvPr>
          <p:cNvSpPr/>
          <p:nvPr/>
        </p:nvSpPr>
        <p:spPr>
          <a:xfrm>
            <a:off x="1750524" y="4671040"/>
            <a:ext cx="8458199" cy="109728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Deliverables and Targets Planned for Next Quarter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Re-designed project as noted above. Working session to provide Jose the SME insights required to progress his synthetic database engine hosted in </a:t>
            </a: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PhUSE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</a:t>
            </a: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github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repo.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Focus on promotion &amp; recruitment</a:t>
            </a: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PharmaSUG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– 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Poster </a:t>
            </a:r>
            <a:r>
              <a:rPr lang="en-US" sz="825" i="1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and 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e-Poster 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submitted to </a:t>
            </a:r>
            <a:r>
              <a:rPr lang="en-US" sz="825" b="1" kern="0" dirty="0" err="1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PharmaSUG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; team volunteered for webinar presentation in lieu of conference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.</a:t>
            </a:r>
            <a:endParaRPr lang="en-US" sz="825" kern="0" dirty="0">
              <a:solidFill>
                <a:srgbClr val="544F40"/>
              </a:solidFill>
              <a:latin typeface="Arial"/>
              <a:ea typeface="ＭＳ Ｐゴシック"/>
            </a:endParaRP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PhUSE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CSS – TBD</a:t>
            </a:r>
            <a:endParaRPr lang="en-US" sz="825" b="1" kern="0" dirty="0">
              <a:solidFill>
                <a:srgbClr val="544F40"/>
              </a:solidFill>
              <a:latin typeface="Arial"/>
              <a:ea typeface="ＭＳ Ｐゴシック"/>
            </a:endParaRP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CDISC Interchange </a:t>
            </a:r>
            <a:r>
              <a:rPr lang="en-US" sz="825" kern="0">
                <a:solidFill>
                  <a:srgbClr val="544F40"/>
                </a:solidFill>
                <a:latin typeface="Arial"/>
                <a:ea typeface="ＭＳ Ｐゴシック"/>
              </a:rPr>
              <a:t>– TBD</a:t>
            </a:r>
            <a:endParaRPr lang="en-US" sz="825" b="1" kern="0" dirty="0">
              <a:solidFill>
                <a:srgbClr val="544F40"/>
              </a:solidFill>
              <a:latin typeface="Arial"/>
              <a:ea typeface="ＭＳ Ｐゴシック"/>
            </a:endParaRP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endParaRPr lang="en-US" sz="825" kern="0" dirty="0">
              <a:solidFill>
                <a:srgbClr val="544F40"/>
              </a:solidFill>
              <a:latin typeface="Arial"/>
              <a:ea typeface="ＭＳ Ｐゴシック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FBF92BA-51A4-469C-BCD2-2791B662DC70}"/>
              </a:ext>
            </a:extLst>
          </p:cNvPr>
          <p:cNvSpPr/>
          <p:nvPr/>
        </p:nvSpPr>
        <p:spPr>
          <a:xfrm>
            <a:off x="3471356" y="3386035"/>
            <a:ext cx="171450" cy="171450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dirty="0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3EB9FDE-3118-42A9-AC86-47010A81AA27}"/>
              </a:ext>
            </a:extLst>
          </p:cNvPr>
          <p:cNvSpPr/>
          <p:nvPr/>
        </p:nvSpPr>
        <p:spPr>
          <a:xfrm>
            <a:off x="3471356" y="2564348"/>
            <a:ext cx="171450" cy="171450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264123-E9EA-4355-9A21-489B7A931154}"/>
              </a:ext>
            </a:extLst>
          </p:cNvPr>
          <p:cNvSpPr/>
          <p:nvPr/>
        </p:nvSpPr>
        <p:spPr>
          <a:xfrm>
            <a:off x="3471356" y="3895054"/>
            <a:ext cx="171450" cy="171450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97997124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ARPPTCOMPATIBLE4" val="RXP"/>
  <p:tag name="VARPPTCOMPATIBLERD03" val="RXP"/>
  <p:tag name="VARPPTTYPE" val="RXP"/>
  <p:tag name="VARPPTSLIDEFORMAT" val="RXP"/>
  <p:tag name="VARSAVEMESSAGETIMESTAMP" val="RXP"/>
</p:tagLst>
</file>

<file path=ppt/theme/theme1.xml><?xml version="1.0" encoding="utf-8"?>
<a:theme xmlns:a="http://schemas.openxmlformats.org/drawingml/2006/main" name="PhUSE_Slide_Deck_PURP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670</TotalTime>
  <Words>365</Words>
  <Application>Microsoft Office PowerPoint</Application>
  <PresentationFormat>Widescreen</PresentationFormat>
  <Paragraphs>38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PhUSE_Slide_Deck_PURPLE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Update - Test Data Factory</dc:title>
  <dc:subject>Standard Analyses &amp; Code Sharing</dc:subject>
  <dc:creator>Dante Di Tommaso</dc:creator>
  <cp:lastModifiedBy>Di Tommaso, Dante /US/EXT</cp:lastModifiedBy>
  <cp:revision>30</cp:revision>
  <dcterms:created xsi:type="dcterms:W3CDTF">2019-11-20T10:13:54Z</dcterms:created>
  <dcterms:modified xsi:type="dcterms:W3CDTF">2020-10-06T15:13:56Z</dcterms:modified>
</cp:coreProperties>
</file>

<file path=docProps/thumbnail.jpeg>
</file>